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78" r:id="rId2"/>
    <p:sldId id="266" r:id="rId3"/>
    <p:sldId id="268" r:id="rId4"/>
    <p:sldId id="281" r:id="rId5"/>
    <p:sldId id="269" r:id="rId6"/>
    <p:sldId id="274" r:id="rId7"/>
    <p:sldId id="279" r:id="rId8"/>
    <p:sldId id="272" r:id="rId9"/>
    <p:sldId id="275" r:id="rId10"/>
    <p:sldId id="277" r:id="rId11"/>
    <p:sldId id="273" r:id="rId12"/>
    <p:sldId id="28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4" autoAdjust="0"/>
  </p:normalViewPr>
  <p:slideViewPr>
    <p:cSldViewPr>
      <p:cViewPr varScale="1">
        <p:scale>
          <a:sx n="67" d="100"/>
          <a:sy n="67" d="100"/>
        </p:scale>
        <p:origin x="4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2CD0A-F4DD-45E5-A14F-AC2EFC83E347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D5BFA8-E402-483F-87C7-B8665484C300}">
      <dgm:prSet/>
      <dgm:spPr/>
      <dgm:t>
        <a:bodyPr/>
        <a:lstStyle/>
        <a:p>
          <a:pPr rtl="0"/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Гражданин – поступающий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51DDCBF-9E26-4DB9-B482-EBE16EE81A0C}" type="parTrans" cxnId="{7B309A56-37E2-4AB4-B022-27A3B0E02233}">
      <dgm:prSet/>
      <dgm:spPr/>
      <dgm:t>
        <a:bodyPr/>
        <a:lstStyle/>
        <a:p>
          <a:endParaRPr lang="ru-RU"/>
        </a:p>
      </dgm:t>
    </dgm:pt>
    <dgm:pt modelId="{31AB8F80-F42C-494E-B672-5FC4E32DA01E}" type="sibTrans" cxnId="{7B309A56-37E2-4AB4-B022-27A3B0E02233}">
      <dgm:prSet/>
      <dgm:spPr/>
      <dgm:t>
        <a:bodyPr/>
        <a:lstStyle/>
        <a:p>
          <a:endParaRPr lang="ru-RU"/>
        </a:p>
      </dgm:t>
    </dgm:pt>
    <dgm:pt modelId="{9B472C1E-55C9-41B1-8E74-460D5585B45B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Гражданин – обучающийся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46C7422-9C3E-46D3-B66B-6E5F7D9B14F9}" type="parTrans" cxnId="{446E177A-21A5-4922-B915-9603C9C6DF68}">
      <dgm:prSet/>
      <dgm:spPr/>
      <dgm:t>
        <a:bodyPr/>
        <a:lstStyle/>
        <a:p>
          <a:endParaRPr lang="ru-RU"/>
        </a:p>
      </dgm:t>
    </dgm:pt>
    <dgm:pt modelId="{0FAB6865-C6BE-41BF-A5B9-3691563B81F8}" type="sibTrans" cxnId="{446E177A-21A5-4922-B915-9603C9C6DF68}">
      <dgm:prSet/>
      <dgm:spPr/>
      <dgm:t>
        <a:bodyPr/>
        <a:lstStyle/>
        <a:p>
          <a:endParaRPr lang="ru-RU"/>
        </a:p>
      </dgm:t>
    </dgm:pt>
    <dgm:pt modelId="{98133F4A-A6D7-4D61-AF66-B1D65847A421}" type="pres">
      <dgm:prSet presAssocID="{8F52CD0A-F4DD-45E5-A14F-AC2EFC83E3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69621F-2013-40E9-BF97-00661E39CA27}" type="pres">
      <dgm:prSet presAssocID="{00D5BFA8-E402-483F-87C7-B8665484C300}" presName="node" presStyleLbl="node1" presStyleIdx="0" presStyleCnt="2" custLinFactNeighborX="-481" custLinFactNeighborY="-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89F75-DF3C-4A66-81F3-F226319DC8F6}" type="pres">
      <dgm:prSet presAssocID="{31AB8F80-F42C-494E-B672-5FC4E32DA01E}" presName="sibTrans" presStyleCnt="0"/>
      <dgm:spPr/>
    </dgm:pt>
    <dgm:pt modelId="{343C50D3-A285-4075-8848-7E9CA91400A4}" type="pres">
      <dgm:prSet presAssocID="{9B472C1E-55C9-41B1-8E74-460D5585B45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EB5D33-110C-474B-A76E-724FB768C3C4}" type="presOf" srcId="{9B472C1E-55C9-41B1-8E74-460D5585B45B}" destId="{343C50D3-A285-4075-8848-7E9CA91400A4}" srcOrd="0" destOrd="0" presId="urn:microsoft.com/office/officeart/2005/8/layout/default"/>
    <dgm:cxn modelId="{204BA70E-5878-41A5-A7C1-82812D317AEA}" type="presOf" srcId="{8F52CD0A-F4DD-45E5-A14F-AC2EFC83E347}" destId="{98133F4A-A6D7-4D61-AF66-B1D65847A421}" srcOrd="0" destOrd="0" presId="urn:microsoft.com/office/officeart/2005/8/layout/default"/>
    <dgm:cxn modelId="{7B309A56-37E2-4AB4-B022-27A3B0E02233}" srcId="{8F52CD0A-F4DD-45E5-A14F-AC2EFC83E347}" destId="{00D5BFA8-E402-483F-87C7-B8665484C300}" srcOrd="0" destOrd="0" parTransId="{251DDCBF-9E26-4DB9-B482-EBE16EE81A0C}" sibTransId="{31AB8F80-F42C-494E-B672-5FC4E32DA01E}"/>
    <dgm:cxn modelId="{446E177A-21A5-4922-B915-9603C9C6DF68}" srcId="{8F52CD0A-F4DD-45E5-A14F-AC2EFC83E347}" destId="{9B472C1E-55C9-41B1-8E74-460D5585B45B}" srcOrd="1" destOrd="0" parTransId="{246C7422-9C3E-46D3-B66B-6E5F7D9B14F9}" sibTransId="{0FAB6865-C6BE-41BF-A5B9-3691563B81F8}"/>
    <dgm:cxn modelId="{5707CA6F-56A0-4E26-B624-FF9F35760D2A}" type="presOf" srcId="{00D5BFA8-E402-483F-87C7-B8665484C300}" destId="{C669621F-2013-40E9-BF97-00661E39CA27}" srcOrd="0" destOrd="0" presId="urn:microsoft.com/office/officeart/2005/8/layout/default"/>
    <dgm:cxn modelId="{007915B8-C05A-4FE8-B44B-9F200A85278F}" type="presParOf" srcId="{98133F4A-A6D7-4D61-AF66-B1D65847A421}" destId="{C669621F-2013-40E9-BF97-00661E39CA27}" srcOrd="0" destOrd="0" presId="urn:microsoft.com/office/officeart/2005/8/layout/default"/>
    <dgm:cxn modelId="{48887937-FE78-4C46-B599-9B44D9418A42}" type="presParOf" srcId="{98133F4A-A6D7-4D61-AF66-B1D65847A421}" destId="{8B989F75-DF3C-4A66-81F3-F226319DC8F6}" srcOrd="1" destOrd="0" presId="urn:microsoft.com/office/officeart/2005/8/layout/default"/>
    <dgm:cxn modelId="{7AD474F3-0949-49C8-8DEF-A563FACC9F63}" type="presParOf" srcId="{98133F4A-A6D7-4D61-AF66-B1D65847A421}" destId="{343C50D3-A285-4075-8848-7E9CA91400A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BC16F0-B9E0-4CB3-AEC9-A6442506BD5B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9BA6AF0-9502-41DC-AB22-9705E88B24BC}">
      <dgm:prSet/>
      <dgm:spPr/>
      <dgm:t>
        <a:bodyPr/>
        <a:lstStyle/>
        <a:p>
          <a:pPr rtl="0"/>
          <a:r>
            <a: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среднего профессионального </a:t>
          </a:r>
          <a:r>
            <a:rPr lang="ru-RU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образования</a:t>
          </a:r>
        </a:p>
        <a:p>
          <a:pPr rtl="0"/>
          <a:r>
            <a:rPr lang="ru-RU" i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(без выделения квоты приема на целевое обучение)</a:t>
          </a:r>
          <a:endParaRPr lang="ru-RU" i="1" dirty="0">
            <a:solidFill>
              <a:schemeClr val="accent6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079D8B-E5AB-4778-B218-307F4EA1A9C9}" type="parTrans" cxnId="{3F3BEE4A-D0BC-4F28-A80A-243F93017BC3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75A617C2-9578-47EE-81C2-F4A9850A35A4}" type="sibTrans" cxnId="{3F3BEE4A-D0BC-4F28-A80A-243F93017BC3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5730B824-0588-40F2-A2E8-B61D048F9981}">
      <dgm:prSet/>
      <dgm:spPr/>
      <dgm:t>
        <a:bodyPr/>
        <a:lstStyle/>
        <a:p>
          <a:pPr rtl="0"/>
          <a:r>
            <a: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высшего образования – программы </a:t>
          </a:r>
          <a:r>
            <a:rPr lang="ru-RU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бакалавриата и специалитета</a:t>
          </a:r>
          <a:endParaRPr lang="ru-RU" dirty="0">
            <a:solidFill>
              <a:schemeClr val="accent6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A3FAB8-F3B1-4FD4-9793-C9E08408FFD5}" type="parTrans" cxnId="{27122801-9029-4567-B032-E33876714EF1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44BC7F51-3430-4954-89D9-2DF21864F2EA}" type="sibTrans" cxnId="{27122801-9029-4567-B032-E33876714EF1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887AD04B-3F04-42A7-B0E7-ED493085C497}">
      <dgm:prSet/>
      <dgm:spPr/>
      <dgm:t>
        <a:bodyPr/>
        <a:lstStyle/>
        <a:p>
          <a:pPr rtl="0"/>
          <a:r>
            <a: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высшего образования – программы </a:t>
          </a:r>
          <a:r>
            <a:rPr lang="ru-RU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магистратуры</a:t>
          </a:r>
          <a:endParaRPr lang="ru-RU" dirty="0">
            <a:solidFill>
              <a:schemeClr val="accent6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389238-CB9D-473A-8397-5687B8260E73}" type="parTrans" cxnId="{9CF6B749-9FE1-4EC1-85B9-1FDFC06CED4F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88508491-5BF5-4771-9EDC-2659EE575284}" type="sibTrans" cxnId="{9CF6B749-9FE1-4EC1-85B9-1FDFC06CED4F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6BE3CCC5-A7E6-423B-ADF8-96EEDD825A3C}">
      <dgm:prSet/>
      <dgm:spPr/>
      <dgm:t>
        <a:bodyPr/>
        <a:lstStyle/>
        <a:p>
          <a:pPr rtl="0"/>
          <a:r>
            <a: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высшего образования – программы </a:t>
          </a:r>
          <a:r>
            <a:rPr lang="ru-RU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ассистентуры-стажировки</a:t>
          </a:r>
          <a:endParaRPr lang="ru-RU" dirty="0">
            <a:solidFill>
              <a:schemeClr val="accent6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9678FC-993B-4A08-ACE6-FCD03AF27717}" type="parTrans" cxnId="{C8A5A7B7-451D-420A-BD45-22809204907E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327029CE-6054-42D2-8B87-5FE2AB48F648}" type="sibTrans" cxnId="{C8A5A7B7-451D-420A-BD45-22809204907E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330195AE-A99B-4539-89AA-F57082FC5471}">
      <dgm:prSet/>
      <dgm:spPr/>
      <dgm:t>
        <a:bodyPr/>
        <a:lstStyle/>
        <a:p>
          <a:pPr rtl="0"/>
          <a:r>
            <a: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высшего образования – программы аспирантуры</a:t>
          </a:r>
        </a:p>
      </dgm:t>
    </dgm:pt>
    <dgm:pt modelId="{A1B0F4E7-4754-4C33-8303-1F82C9B017FF}" type="parTrans" cxnId="{1E180AA3-CFD5-4AAF-AA74-C1C6DD40E924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993F9C2E-D980-4079-BA94-59A6F5747C37}" type="sibTrans" cxnId="{1E180AA3-CFD5-4AAF-AA74-C1C6DD40E924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BE43EDB1-10F2-4CBD-8231-D65A2F66A121}" type="pres">
      <dgm:prSet presAssocID="{9ABC16F0-B9E0-4CB3-AEC9-A6442506BD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DBF50C-1C50-44CF-930B-BF29915F6F4F}" type="pres">
      <dgm:prSet presAssocID="{330195AE-A99B-4539-89AA-F57082FC5471}" presName="boxAndChildren" presStyleCnt="0"/>
      <dgm:spPr/>
    </dgm:pt>
    <dgm:pt modelId="{0A42DA43-A5E6-4C37-89A1-02F539EE6751}" type="pres">
      <dgm:prSet presAssocID="{330195AE-A99B-4539-89AA-F57082FC5471}" presName="parentTextBox" presStyleLbl="node1" presStyleIdx="0" presStyleCnt="5"/>
      <dgm:spPr/>
      <dgm:t>
        <a:bodyPr/>
        <a:lstStyle/>
        <a:p>
          <a:endParaRPr lang="ru-RU"/>
        </a:p>
      </dgm:t>
    </dgm:pt>
    <dgm:pt modelId="{9DD991D3-E4A5-404C-A3C1-D7D262EF8FA6}" type="pres">
      <dgm:prSet presAssocID="{327029CE-6054-42D2-8B87-5FE2AB48F648}" presName="sp" presStyleCnt="0"/>
      <dgm:spPr/>
    </dgm:pt>
    <dgm:pt modelId="{57645BD0-C074-4F9D-8BE6-554F1EDC8C72}" type="pres">
      <dgm:prSet presAssocID="{6BE3CCC5-A7E6-423B-ADF8-96EEDD825A3C}" presName="arrowAndChildren" presStyleCnt="0"/>
      <dgm:spPr/>
    </dgm:pt>
    <dgm:pt modelId="{4E37CF69-C2B2-4E46-ADBF-8EC6CBA3BC44}" type="pres">
      <dgm:prSet presAssocID="{6BE3CCC5-A7E6-423B-ADF8-96EEDD825A3C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9BB4C4A5-1792-476D-A0F3-C041E02B5E3E}" type="pres">
      <dgm:prSet presAssocID="{88508491-5BF5-4771-9EDC-2659EE575284}" presName="sp" presStyleCnt="0"/>
      <dgm:spPr/>
    </dgm:pt>
    <dgm:pt modelId="{DFF160B8-F1E2-4395-9E1A-5F36BC0713F2}" type="pres">
      <dgm:prSet presAssocID="{887AD04B-3F04-42A7-B0E7-ED493085C497}" presName="arrowAndChildren" presStyleCnt="0"/>
      <dgm:spPr/>
    </dgm:pt>
    <dgm:pt modelId="{ADEB7E08-6155-4C08-898C-ED278EC14E0C}" type="pres">
      <dgm:prSet presAssocID="{887AD04B-3F04-42A7-B0E7-ED493085C497}" presName="parentTextArrow" presStyleLbl="node1" presStyleIdx="2" presStyleCnt="5" custLinFactNeighborX="-90756" custLinFactNeighborY="1323"/>
      <dgm:spPr/>
      <dgm:t>
        <a:bodyPr/>
        <a:lstStyle/>
        <a:p>
          <a:endParaRPr lang="ru-RU"/>
        </a:p>
      </dgm:t>
    </dgm:pt>
    <dgm:pt modelId="{0658E077-1536-418B-AB6C-D0E8B7BF9A52}" type="pres">
      <dgm:prSet presAssocID="{44BC7F51-3430-4954-89D9-2DF21864F2EA}" presName="sp" presStyleCnt="0"/>
      <dgm:spPr/>
    </dgm:pt>
    <dgm:pt modelId="{82CBCC33-D299-47D2-8833-412526A4F1DC}" type="pres">
      <dgm:prSet presAssocID="{5730B824-0588-40F2-A2E8-B61D048F9981}" presName="arrowAndChildren" presStyleCnt="0"/>
      <dgm:spPr/>
    </dgm:pt>
    <dgm:pt modelId="{3145E500-E5C7-4374-AB1F-EAF81590DD56}" type="pres">
      <dgm:prSet presAssocID="{5730B824-0588-40F2-A2E8-B61D048F9981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4917D111-711D-479E-A93F-14153051D2D6}" type="pres">
      <dgm:prSet presAssocID="{75A617C2-9578-47EE-81C2-F4A9850A35A4}" presName="sp" presStyleCnt="0"/>
      <dgm:spPr/>
    </dgm:pt>
    <dgm:pt modelId="{89CD8E30-9911-4F9E-BE18-435BC9761079}" type="pres">
      <dgm:prSet presAssocID="{79BA6AF0-9502-41DC-AB22-9705E88B24BC}" presName="arrowAndChildren" presStyleCnt="0"/>
      <dgm:spPr/>
    </dgm:pt>
    <dgm:pt modelId="{7B26FFCE-04A7-4B95-B8D4-B46CCC315DF8}" type="pres">
      <dgm:prSet presAssocID="{79BA6AF0-9502-41DC-AB22-9705E88B24BC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9CF6B749-9FE1-4EC1-85B9-1FDFC06CED4F}" srcId="{9ABC16F0-B9E0-4CB3-AEC9-A6442506BD5B}" destId="{887AD04B-3F04-42A7-B0E7-ED493085C497}" srcOrd="2" destOrd="0" parTransId="{9A389238-CB9D-473A-8397-5687B8260E73}" sibTransId="{88508491-5BF5-4771-9EDC-2659EE575284}"/>
    <dgm:cxn modelId="{D1C953DD-4F76-4F9C-9D90-0D7FD107391A}" type="presOf" srcId="{6BE3CCC5-A7E6-423B-ADF8-96EEDD825A3C}" destId="{4E37CF69-C2B2-4E46-ADBF-8EC6CBA3BC44}" srcOrd="0" destOrd="0" presId="urn:microsoft.com/office/officeart/2005/8/layout/process4"/>
    <dgm:cxn modelId="{D0C35342-2DF6-4403-AD29-0AB38FEB8324}" type="presOf" srcId="{887AD04B-3F04-42A7-B0E7-ED493085C497}" destId="{ADEB7E08-6155-4C08-898C-ED278EC14E0C}" srcOrd="0" destOrd="0" presId="urn:microsoft.com/office/officeart/2005/8/layout/process4"/>
    <dgm:cxn modelId="{B839F5EB-9161-41C1-BF15-7952F30EA5EA}" type="presOf" srcId="{330195AE-A99B-4539-89AA-F57082FC5471}" destId="{0A42DA43-A5E6-4C37-89A1-02F539EE6751}" srcOrd="0" destOrd="0" presId="urn:microsoft.com/office/officeart/2005/8/layout/process4"/>
    <dgm:cxn modelId="{3F3BEE4A-D0BC-4F28-A80A-243F93017BC3}" srcId="{9ABC16F0-B9E0-4CB3-AEC9-A6442506BD5B}" destId="{79BA6AF0-9502-41DC-AB22-9705E88B24BC}" srcOrd="0" destOrd="0" parTransId="{49079D8B-E5AB-4778-B218-307F4EA1A9C9}" sibTransId="{75A617C2-9578-47EE-81C2-F4A9850A35A4}"/>
    <dgm:cxn modelId="{CE261232-BC6E-472C-A9CF-D52E0E09D9BE}" type="presOf" srcId="{5730B824-0588-40F2-A2E8-B61D048F9981}" destId="{3145E500-E5C7-4374-AB1F-EAF81590DD56}" srcOrd="0" destOrd="0" presId="urn:microsoft.com/office/officeart/2005/8/layout/process4"/>
    <dgm:cxn modelId="{4FA15D71-6781-4DB4-89D3-9400ACA4A92B}" type="presOf" srcId="{79BA6AF0-9502-41DC-AB22-9705E88B24BC}" destId="{7B26FFCE-04A7-4B95-B8D4-B46CCC315DF8}" srcOrd="0" destOrd="0" presId="urn:microsoft.com/office/officeart/2005/8/layout/process4"/>
    <dgm:cxn modelId="{27122801-9029-4567-B032-E33876714EF1}" srcId="{9ABC16F0-B9E0-4CB3-AEC9-A6442506BD5B}" destId="{5730B824-0588-40F2-A2E8-B61D048F9981}" srcOrd="1" destOrd="0" parTransId="{F0A3FAB8-F3B1-4FD4-9793-C9E08408FFD5}" sibTransId="{44BC7F51-3430-4954-89D9-2DF21864F2EA}"/>
    <dgm:cxn modelId="{C8A5A7B7-451D-420A-BD45-22809204907E}" srcId="{9ABC16F0-B9E0-4CB3-AEC9-A6442506BD5B}" destId="{6BE3CCC5-A7E6-423B-ADF8-96EEDD825A3C}" srcOrd="3" destOrd="0" parTransId="{129678FC-993B-4A08-ACE6-FCD03AF27717}" sibTransId="{327029CE-6054-42D2-8B87-5FE2AB48F648}"/>
    <dgm:cxn modelId="{B8158D72-99E3-47AF-867F-4D20C1702AEE}" type="presOf" srcId="{9ABC16F0-B9E0-4CB3-AEC9-A6442506BD5B}" destId="{BE43EDB1-10F2-4CBD-8231-D65A2F66A121}" srcOrd="0" destOrd="0" presId="urn:microsoft.com/office/officeart/2005/8/layout/process4"/>
    <dgm:cxn modelId="{1E180AA3-CFD5-4AAF-AA74-C1C6DD40E924}" srcId="{9ABC16F0-B9E0-4CB3-AEC9-A6442506BD5B}" destId="{330195AE-A99B-4539-89AA-F57082FC5471}" srcOrd="4" destOrd="0" parTransId="{A1B0F4E7-4754-4C33-8303-1F82C9B017FF}" sibTransId="{993F9C2E-D980-4079-BA94-59A6F5747C37}"/>
    <dgm:cxn modelId="{92514443-22DB-4F57-8CFE-165DED2B0966}" type="presParOf" srcId="{BE43EDB1-10F2-4CBD-8231-D65A2F66A121}" destId="{4CDBF50C-1C50-44CF-930B-BF29915F6F4F}" srcOrd="0" destOrd="0" presId="urn:microsoft.com/office/officeart/2005/8/layout/process4"/>
    <dgm:cxn modelId="{2814CD39-1E55-4F03-9C55-D43FE8E40F41}" type="presParOf" srcId="{4CDBF50C-1C50-44CF-930B-BF29915F6F4F}" destId="{0A42DA43-A5E6-4C37-89A1-02F539EE6751}" srcOrd="0" destOrd="0" presId="urn:microsoft.com/office/officeart/2005/8/layout/process4"/>
    <dgm:cxn modelId="{7173B4A2-8767-4062-9129-BEBCDD6FBDF1}" type="presParOf" srcId="{BE43EDB1-10F2-4CBD-8231-D65A2F66A121}" destId="{9DD991D3-E4A5-404C-A3C1-D7D262EF8FA6}" srcOrd="1" destOrd="0" presId="urn:microsoft.com/office/officeart/2005/8/layout/process4"/>
    <dgm:cxn modelId="{26A5FF77-FCB2-4FBD-ADB6-129709E1422E}" type="presParOf" srcId="{BE43EDB1-10F2-4CBD-8231-D65A2F66A121}" destId="{57645BD0-C074-4F9D-8BE6-554F1EDC8C72}" srcOrd="2" destOrd="0" presId="urn:microsoft.com/office/officeart/2005/8/layout/process4"/>
    <dgm:cxn modelId="{3C582812-FAF3-4915-89E9-259BEEBCA8E2}" type="presParOf" srcId="{57645BD0-C074-4F9D-8BE6-554F1EDC8C72}" destId="{4E37CF69-C2B2-4E46-ADBF-8EC6CBA3BC44}" srcOrd="0" destOrd="0" presId="urn:microsoft.com/office/officeart/2005/8/layout/process4"/>
    <dgm:cxn modelId="{9E9665FA-D158-47A4-94CC-056A0FAB52AB}" type="presParOf" srcId="{BE43EDB1-10F2-4CBD-8231-D65A2F66A121}" destId="{9BB4C4A5-1792-476D-A0F3-C041E02B5E3E}" srcOrd="3" destOrd="0" presId="urn:microsoft.com/office/officeart/2005/8/layout/process4"/>
    <dgm:cxn modelId="{164FCCE9-E769-4586-8DBE-A557CD5FB7A7}" type="presParOf" srcId="{BE43EDB1-10F2-4CBD-8231-D65A2F66A121}" destId="{DFF160B8-F1E2-4395-9E1A-5F36BC0713F2}" srcOrd="4" destOrd="0" presId="urn:microsoft.com/office/officeart/2005/8/layout/process4"/>
    <dgm:cxn modelId="{266BDBBA-14CA-46BF-9DCC-4A8271E035C0}" type="presParOf" srcId="{DFF160B8-F1E2-4395-9E1A-5F36BC0713F2}" destId="{ADEB7E08-6155-4C08-898C-ED278EC14E0C}" srcOrd="0" destOrd="0" presId="urn:microsoft.com/office/officeart/2005/8/layout/process4"/>
    <dgm:cxn modelId="{FCAC9DB2-A568-459B-9998-423B0AA086DB}" type="presParOf" srcId="{BE43EDB1-10F2-4CBD-8231-D65A2F66A121}" destId="{0658E077-1536-418B-AB6C-D0E8B7BF9A52}" srcOrd="5" destOrd="0" presId="urn:microsoft.com/office/officeart/2005/8/layout/process4"/>
    <dgm:cxn modelId="{62DF134B-8930-4966-9CDC-AC71EDCD937A}" type="presParOf" srcId="{BE43EDB1-10F2-4CBD-8231-D65A2F66A121}" destId="{82CBCC33-D299-47D2-8833-412526A4F1DC}" srcOrd="6" destOrd="0" presId="urn:microsoft.com/office/officeart/2005/8/layout/process4"/>
    <dgm:cxn modelId="{4164EC64-72C9-4702-9AEF-C382B42F1661}" type="presParOf" srcId="{82CBCC33-D299-47D2-8833-412526A4F1DC}" destId="{3145E500-E5C7-4374-AB1F-EAF81590DD56}" srcOrd="0" destOrd="0" presId="urn:microsoft.com/office/officeart/2005/8/layout/process4"/>
    <dgm:cxn modelId="{5F2884EC-F469-48DD-9C1F-B02DFD6F2D2C}" type="presParOf" srcId="{BE43EDB1-10F2-4CBD-8231-D65A2F66A121}" destId="{4917D111-711D-479E-A93F-14153051D2D6}" srcOrd="7" destOrd="0" presId="urn:microsoft.com/office/officeart/2005/8/layout/process4"/>
    <dgm:cxn modelId="{78707E2E-F76A-441E-AAF6-5C35044E9F6E}" type="presParOf" srcId="{BE43EDB1-10F2-4CBD-8231-D65A2F66A121}" destId="{89CD8E30-9911-4F9E-BE18-435BC9761079}" srcOrd="8" destOrd="0" presId="urn:microsoft.com/office/officeart/2005/8/layout/process4"/>
    <dgm:cxn modelId="{387F9FDA-D722-49EE-9898-600A9BD91E32}" type="presParOf" srcId="{89CD8E30-9911-4F9E-BE18-435BC9761079}" destId="{7B26FFCE-04A7-4B95-B8D4-B46CCC315DF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B19179-274D-4EF1-B355-9AB2B60C8D3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063A41D-1F5A-4DB8-B186-E70B1F73A940}">
      <dgm:prSet/>
      <dgm:spPr/>
      <dgm:t>
        <a:bodyPr/>
        <a:lstStyle/>
        <a:p>
          <a:pPr rtl="0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Правительство РФ устанавливает квоту приема на целевое обучение</a:t>
          </a:r>
        </a:p>
      </dgm:t>
    </dgm:pt>
    <dgm:pt modelId="{5FDCE901-D49A-4ADF-8940-A0B3A23D7F4C}" type="parTrans" cxnId="{D22D55FA-23F2-459A-9A05-1801CA24A3A6}">
      <dgm:prSet/>
      <dgm:spPr/>
      <dgm:t>
        <a:bodyPr/>
        <a:lstStyle/>
        <a:p>
          <a:endParaRPr lang="ru-RU"/>
        </a:p>
      </dgm:t>
    </dgm:pt>
    <dgm:pt modelId="{8D80BC57-849D-4A86-A874-4FF043E11BF2}" type="sibTrans" cxnId="{D22D55FA-23F2-459A-9A05-1801CA24A3A6}">
      <dgm:prSet/>
      <dgm:spPr/>
      <dgm:t>
        <a:bodyPr/>
        <a:lstStyle/>
        <a:p>
          <a:endParaRPr lang="ru-RU"/>
        </a:p>
      </dgm:t>
    </dgm:pt>
    <dgm:pt modelId="{D310BD69-C167-4417-98E4-1C84BA613DBC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Учредитель вправе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установить количество мест для приема на целевое обучение (детализировать квоту)</a:t>
          </a:r>
        </a:p>
      </dgm:t>
    </dgm:pt>
    <dgm:pt modelId="{D0AE3D3E-462C-447E-A6F8-BC5716E4EF86}" type="parTrans" cxnId="{4A9F313F-1C03-45C2-B40E-B36FB4E1E5AB}">
      <dgm:prSet/>
      <dgm:spPr/>
      <dgm:t>
        <a:bodyPr/>
        <a:lstStyle/>
        <a:p>
          <a:endParaRPr lang="ru-RU"/>
        </a:p>
      </dgm:t>
    </dgm:pt>
    <dgm:pt modelId="{F39255E7-910C-49CD-B689-F55B1E3CEAD6}" type="sibTrans" cxnId="{4A9F313F-1C03-45C2-B40E-B36FB4E1E5AB}">
      <dgm:prSet/>
      <dgm:spPr/>
      <dgm:t>
        <a:bodyPr/>
        <a:lstStyle/>
        <a:p>
          <a:endParaRPr lang="ru-RU"/>
        </a:p>
      </dgm:t>
    </dgm:pt>
    <dgm:pt modelId="{1B6D8525-13B0-4BB8-8D9F-8859AB8B66A8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Академия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 позднее 1 июня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2022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г. выделяет количество мест для приема на целевое обучение по конкретным специальностям и направлениям подготовки</a:t>
          </a:r>
        </a:p>
      </dgm:t>
    </dgm:pt>
    <dgm:pt modelId="{3BBE7BB2-BBB7-41C3-89D2-B1AF746B494E}" type="parTrans" cxnId="{02E89FF6-BE8E-4080-8C19-59C03F768280}">
      <dgm:prSet/>
      <dgm:spPr/>
      <dgm:t>
        <a:bodyPr/>
        <a:lstStyle/>
        <a:p>
          <a:endParaRPr lang="ru-RU"/>
        </a:p>
      </dgm:t>
    </dgm:pt>
    <dgm:pt modelId="{534191EF-7663-4BD1-AA09-65507A69F087}" type="sibTrans" cxnId="{02E89FF6-BE8E-4080-8C19-59C03F768280}">
      <dgm:prSet/>
      <dgm:spPr/>
      <dgm:t>
        <a:bodyPr/>
        <a:lstStyle/>
        <a:p>
          <a:endParaRPr lang="ru-RU"/>
        </a:p>
      </dgm:t>
    </dgm:pt>
    <dgm:pt modelId="{3957C618-CFA9-47B4-9152-1150B647CCB4}" type="pres">
      <dgm:prSet presAssocID="{16B19179-274D-4EF1-B355-9AB2B60C8D3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9EB89-FB49-487C-A674-908C9F8A542C}" type="pres">
      <dgm:prSet presAssocID="{16B19179-274D-4EF1-B355-9AB2B60C8D3D}" presName="dummyMaxCanvas" presStyleCnt="0">
        <dgm:presLayoutVars/>
      </dgm:prSet>
      <dgm:spPr/>
    </dgm:pt>
    <dgm:pt modelId="{0BCA5820-65BD-4989-B1FE-9D105395BDA4}" type="pres">
      <dgm:prSet presAssocID="{16B19179-274D-4EF1-B355-9AB2B60C8D3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EAACE-5708-438B-B02A-94A2DE84A537}" type="pres">
      <dgm:prSet presAssocID="{16B19179-274D-4EF1-B355-9AB2B60C8D3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E1653-3DAC-4265-A8F1-F6EDB4CC3F3A}" type="pres">
      <dgm:prSet presAssocID="{16B19179-274D-4EF1-B355-9AB2B60C8D3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FD49B-1D6E-4A35-B402-DF2CA8B3AD06}" type="pres">
      <dgm:prSet presAssocID="{16B19179-274D-4EF1-B355-9AB2B60C8D3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F000E-41DC-42EB-A21E-4F89326A07BA}" type="pres">
      <dgm:prSet presAssocID="{16B19179-274D-4EF1-B355-9AB2B60C8D3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953A3-C359-4D83-AA18-02FA9D1423D4}" type="pres">
      <dgm:prSet presAssocID="{16B19179-274D-4EF1-B355-9AB2B60C8D3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22C23-325F-44C3-91F8-5368012A281D}" type="pres">
      <dgm:prSet presAssocID="{16B19179-274D-4EF1-B355-9AB2B60C8D3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F7245-F907-440D-AC34-562778523C7A}" type="pres">
      <dgm:prSet presAssocID="{16B19179-274D-4EF1-B355-9AB2B60C8D3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136CD8-E236-4BBB-A13F-E87DC49103FE}" type="presOf" srcId="{1B6D8525-13B0-4BB8-8D9F-8859AB8B66A8}" destId="{FB2F7245-F907-440D-AC34-562778523C7A}" srcOrd="1" destOrd="0" presId="urn:microsoft.com/office/officeart/2005/8/layout/vProcess5"/>
    <dgm:cxn modelId="{7334154E-45AE-4B5C-85C5-541029E92CAB}" type="presOf" srcId="{3063A41D-1F5A-4DB8-B186-E70B1F73A940}" destId="{0BCA5820-65BD-4989-B1FE-9D105395BDA4}" srcOrd="0" destOrd="0" presId="urn:microsoft.com/office/officeart/2005/8/layout/vProcess5"/>
    <dgm:cxn modelId="{A20BD450-BE57-4E26-ABBC-BBDF4E47C716}" type="presOf" srcId="{D310BD69-C167-4417-98E4-1C84BA613DBC}" destId="{69FEAACE-5708-438B-B02A-94A2DE84A537}" srcOrd="0" destOrd="0" presId="urn:microsoft.com/office/officeart/2005/8/layout/vProcess5"/>
    <dgm:cxn modelId="{89A06C4C-D7A6-47B1-9146-DD59E053F096}" type="presOf" srcId="{3063A41D-1F5A-4DB8-B186-E70B1F73A940}" destId="{8AB953A3-C359-4D83-AA18-02FA9D1423D4}" srcOrd="1" destOrd="0" presId="urn:microsoft.com/office/officeart/2005/8/layout/vProcess5"/>
    <dgm:cxn modelId="{02E89FF6-BE8E-4080-8C19-59C03F768280}" srcId="{16B19179-274D-4EF1-B355-9AB2B60C8D3D}" destId="{1B6D8525-13B0-4BB8-8D9F-8859AB8B66A8}" srcOrd="2" destOrd="0" parTransId="{3BBE7BB2-BBB7-41C3-89D2-B1AF746B494E}" sibTransId="{534191EF-7663-4BD1-AA09-65507A69F087}"/>
    <dgm:cxn modelId="{7CA8C48F-FDF1-478D-ACB8-30E26310CE96}" type="presOf" srcId="{D310BD69-C167-4417-98E4-1C84BA613DBC}" destId="{C4622C23-325F-44C3-91F8-5368012A281D}" srcOrd="1" destOrd="0" presId="urn:microsoft.com/office/officeart/2005/8/layout/vProcess5"/>
    <dgm:cxn modelId="{D22D55FA-23F2-459A-9A05-1801CA24A3A6}" srcId="{16B19179-274D-4EF1-B355-9AB2B60C8D3D}" destId="{3063A41D-1F5A-4DB8-B186-E70B1F73A940}" srcOrd="0" destOrd="0" parTransId="{5FDCE901-D49A-4ADF-8940-A0B3A23D7F4C}" sibTransId="{8D80BC57-849D-4A86-A874-4FF043E11BF2}"/>
    <dgm:cxn modelId="{4A9F313F-1C03-45C2-B40E-B36FB4E1E5AB}" srcId="{16B19179-274D-4EF1-B355-9AB2B60C8D3D}" destId="{D310BD69-C167-4417-98E4-1C84BA613DBC}" srcOrd="1" destOrd="0" parTransId="{D0AE3D3E-462C-447E-A6F8-BC5716E4EF86}" sibTransId="{F39255E7-910C-49CD-B689-F55B1E3CEAD6}"/>
    <dgm:cxn modelId="{7A442C4D-01F2-4717-BE6C-2D94B7B6CECD}" type="presOf" srcId="{16B19179-274D-4EF1-B355-9AB2B60C8D3D}" destId="{3957C618-CFA9-47B4-9152-1150B647CCB4}" srcOrd="0" destOrd="0" presId="urn:microsoft.com/office/officeart/2005/8/layout/vProcess5"/>
    <dgm:cxn modelId="{984A7734-7D27-4246-ADAC-42DD06717B13}" type="presOf" srcId="{F39255E7-910C-49CD-B689-F55B1E3CEAD6}" destId="{092F000E-41DC-42EB-A21E-4F89326A07BA}" srcOrd="0" destOrd="0" presId="urn:microsoft.com/office/officeart/2005/8/layout/vProcess5"/>
    <dgm:cxn modelId="{8F0459B5-FFF3-4CFB-849D-FB09E86396F9}" type="presOf" srcId="{1B6D8525-13B0-4BB8-8D9F-8859AB8B66A8}" destId="{64AE1653-3DAC-4265-A8F1-F6EDB4CC3F3A}" srcOrd="0" destOrd="0" presId="urn:microsoft.com/office/officeart/2005/8/layout/vProcess5"/>
    <dgm:cxn modelId="{04362640-0585-4D6B-A272-EEF0814AA4B9}" type="presOf" srcId="{8D80BC57-849D-4A86-A874-4FF043E11BF2}" destId="{8D3FD49B-1D6E-4A35-B402-DF2CA8B3AD06}" srcOrd="0" destOrd="0" presId="urn:microsoft.com/office/officeart/2005/8/layout/vProcess5"/>
    <dgm:cxn modelId="{3A9521ED-00B9-4AC2-AF06-092942CA8393}" type="presParOf" srcId="{3957C618-CFA9-47B4-9152-1150B647CCB4}" destId="{EC59EB89-FB49-487C-A674-908C9F8A542C}" srcOrd="0" destOrd="0" presId="urn:microsoft.com/office/officeart/2005/8/layout/vProcess5"/>
    <dgm:cxn modelId="{41354657-92A6-4430-AF2A-054354828942}" type="presParOf" srcId="{3957C618-CFA9-47B4-9152-1150B647CCB4}" destId="{0BCA5820-65BD-4989-B1FE-9D105395BDA4}" srcOrd="1" destOrd="0" presId="urn:microsoft.com/office/officeart/2005/8/layout/vProcess5"/>
    <dgm:cxn modelId="{562C8E2E-DC17-4496-A4D8-271B9B10163C}" type="presParOf" srcId="{3957C618-CFA9-47B4-9152-1150B647CCB4}" destId="{69FEAACE-5708-438B-B02A-94A2DE84A537}" srcOrd="2" destOrd="0" presId="urn:microsoft.com/office/officeart/2005/8/layout/vProcess5"/>
    <dgm:cxn modelId="{0A7FD7BE-B6BD-410B-A6C4-82B87E50A30E}" type="presParOf" srcId="{3957C618-CFA9-47B4-9152-1150B647CCB4}" destId="{64AE1653-3DAC-4265-A8F1-F6EDB4CC3F3A}" srcOrd="3" destOrd="0" presId="urn:microsoft.com/office/officeart/2005/8/layout/vProcess5"/>
    <dgm:cxn modelId="{1FED412D-5807-4072-B9A5-5D3C79F7DB40}" type="presParOf" srcId="{3957C618-CFA9-47B4-9152-1150B647CCB4}" destId="{8D3FD49B-1D6E-4A35-B402-DF2CA8B3AD06}" srcOrd="4" destOrd="0" presId="urn:microsoft.com/office/officeart/2005/8/layout/vProcess5"/>
    <dgm:cxn modelId="{A4FE29B6-D5F8-44FA-A3FF-7D725D881B93}" type="presParOf" srcId="{3957C618-CFA9-47B4-9152-1150B647CCB4}" destId="{092F000E-41DC-42EB-A21E-4F89326A07BA}" srcOrd="5" destOrd="0" presId="urn:microsoft.com/office/officeart/2005/8/layout/vProcess5"/>
    <dgm:cxn modelId="{FAF0007D-DAB2-4492-9C50-9A28E05A8353}" type="presParOf" srcId="{3957C618-CFA9-47B4-9152-1150B647CCB4}" destId="{8AB953A3-C359-4D83-AA18-02FA9D1423D4}" srcOrd="6" destOrd="0" presId="urn:microsoft.com/office/officeart/2005/8/layout/vProcess5"/>
    <dgm:cxn modelId="{249370D9-7E90-4362-8968-69284E332B96}" type="presParOf" srcId="{3957C618-CFA9-47B4-9152-1150B647CCB4}" destId="{C4622C23-325F-44C3-91F8-5368012A281D}" srcOrd="7" destOrd="0" presId="urn:microsoft.com/office/officeart/2005/8/layout/vProcess5"/>
    <dgm:cxn modelId="{BC423628-8C18-4F87-A505-677DD5731644}" type="presParOf" srcId="{3957C618-CFA9-47B4-9152-1150B647CCB4}" destId="{FB2F7245-F907-440D-AC34-562778523C7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085347-03F8-4B21-A22D-E40A96E13AA4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0411280-1442-4BD2-A7A9-A15004144546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Гражданин и Заказчик заключают договор о целевом обучении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подачи заявления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приеме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438988-8F99-4753-94F4-584457958F09}" type="parTrans" cxnId="{6BA6EF4E-98DE-4759-9BDA-DB7D17943002}">
      <dgm:prSet/>
      <dgm:spPr/>
      <dgm:t>
        <a:bodyPr/>
        <a:lstStyle/>
        <a:p>
          <a:endParaRPr lang="ru-RU"/>
        </a:p>
      </dgm:t>
    </dgm:pt>
    <dgm:pt modelId="{E72F94C9-3776-4273-92BA-388E0F6D4766}" type="sibTrans" cxnId="{6BA6EF4E-98DE-4759-9BDA-DB7D17943002}">
      <dgm:prSet/>
      <dgm:spPr/>
      <dgm:t>
        <a:bodyPr/>
        <a:lstStyle/>
        <a:p>
          <a:endParaRPr lang="ru-RU"/>
        </a:p>
      </dgm:t>
    </dgm:pt>
    <dgm:pt modelId="{B9193A80-0F5A-479B-810D-8DDE8873FE2F}">
      <dgm:prSet/>
      <dgm:spPr/>
      <dgm:t>
        <a:bodyPr/>
        <a:lstStyle/>
        <a:p>
          <a:pPr rtl="0"/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Абитуриент предоставляет договор о целевом обучении в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Академию </a:t>
          </a:r>
        </a:p>
        <a:p>
          <a:pPr rtl="0"/>
          <a:r>
            <a: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момент подачи заявления о приеме на обучение) </a:t>
          </a:r>
          <a:endParaRPr lang="ru-RU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047ED7-CE6C-46E6-8769-C65AB74F9D85}" type="parTrans" cxnId="{ACFA2993-577F-4E5E-AD86-66BC8DA47D2B}">
      <dgm:prSet/>
      <dgm:spPr/>
      <dgm:t>
        <a:bodyPr/>
        <a:lstStyle/>
        <a:p>
          <a:endParaRPr lang="ru-RU"/>
        </a:p>
      </dgm:t>
    </dgm:pt>
    <dgm:pt modelId="{A55A6C27-105D-453A-8D56-F26EDFF0C19D}" type="sibTrans" cxnId="{ACFA2993-577F-4E5E-AD86-66BC8DA47D2B}">
      <dgm:prSet/>
      <dgm:spPr/>
      <dgm:t>
        <a:bodyPr/>
        <a:lstStyle/>
        <a:p>
          <a:endParaRPr lang="ru-RU"/>
        </a:p>
      </dgm:t>
    </dgm:pt>
    <dgm:pt modelId="{1EDBF910-FCE0-4537-8AF5-2DD078FFCFF8}">
      <dgm:prSet/>
      <dgm:spPr/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Академия 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проверяет договор на соответствие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постановлению Правительства 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РФ от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13.10.2020 №1681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40D4BD-83F3-4192-9742-6ADE5E2CFDAA}" type="parTrans" cxnId="{3D74E89C-8F7E-42EF-99EE-1AA82D60C87A}">
      <dgm:prSet/>
      <dgm:spPr/>
      <dgm:t>
        <a:bodyPr/>
        <a:lstStyle/>
        <a:p>
          <a:endParaRPr lang="ru-RU"/>
        </a:p>
      </dgm:t>
    </dgm:pt>
    <dgm:pt modelId="{A52D9F2E-54E0-4E56-BC3C-0BFB8B88CDFB}" type="sibTrans" cxnId="{3D74E89C-8F7E-42EF-99EE-1AA82D60C87A}">
      <dgm:prSet/>
      <dgm:spPr/>
      <dgm:t>
        <a:bodyPr/>
        <a:lstStyle/>
        <a:p>
          <a:endParaRPr lang="ru-RU"/>
        </a:p>
      </dgm:t>
    </dgm:pt>
    <dgm:pt modelId="{10553578-CE14-4C6B-BC1A-1CD81402BE0E}">
      <dgm:prSet/>
      <dgm:spPr/>
      <dgm:t>
        <a:bodyPr/>
        <a:lstStyle/>
        <a:p>
          <a:pPr rtl="0"/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Прием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осуществляется 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 конкурсной основе в интересах всех заказчиков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864E07-31FC-40F5-AEF6-B0CE70B69AD9}" type="parTrans" cxnId="{718BF19A-F6D8-4D31-BDFE-34B827EC76F9}">
      <dgm:prSet/>
      <dgm:spPr/>
      <dgm:t>
        <a:bodyPr/>
        <a:lstStyle/>
        <a:p>
          <a:endParaRPr lang="ru-RU"/>
        </a:p>
      </dgm:t>
    </dgm:pt>
    <dgm:pt modelId="{218EE63E-32B2-46AD-AF4A-EFB003E78914}" type="sibTrans" cxnId="{718BF19A-F6D8-4D31-BDFE-34B827EC76F9}">
      <dgm:prSet/>
      <dgm:spPr/>
      <dgm:t>
        <a:bodyPr/>
        <a:lstStyle/>
        <a:p>
          <a:endParaRPr lang="ru-RU"/>
        </a:p>
      </dgm:t>
    </dgm:pt>
    <dgm:pt modelId="{24F4B09B-1CD3-44CC-BCF3-04987C91916C}" type="pres">
      <dgm:prSet presAssocID="{A1085347-03F8-4B21-A22D-E40A96E13A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B4297A-94BA-40F1-85E2-7284F053B0F0}" type="pres">
      <dgm:prSet presAssocID="{10553578-CE14-4C6B-BC1A-1CD81402BE0E}" presName="boxAndChildren" presStyleCnt="0"/>
      <dgm:spPr/>
    </dgm:pt>
    <dgm:pt modelId="{52318757-E185-4387-B8A5-0A8EA791EB4A}" type="pres">
      <dgm:prSet presAssocID="{10553578-CE14-4C6B-BC1A-1CD81402BE0E}" presName="parentTextBox" presStyleLbl="node1" presStyleIdx="0" presStyleCnt="4"/>
      <dgm:spPr/>
      <dgm:t>
        <a:bodyPr/>
        <a:lstStyle/>
        <a:p>
          <a:endParaRPr lang="ru-RU"/>
        </a:p>
      </dgm:t>
    </dgm:pt>
    <dgm:pt modelId="{C574926E-CEB6-4A43-B5A4-A862645B834A}" type="pres">
      <dgm:prSet presAssocID="{A52D9F2E-54E0-4E56-BC3C-0BFB8B88CDFB}" presName="sp" presStyleCnt="0"/>
      <dgm:spPr/>
    </dgm:pt>
    <dgm:pt modelId="{D5CA1733-2D3D-41AD-862A-61D6556F3C9B}" type="pres">
      <dgm:prSet presAssocID="{1EDBF910-FCE0-4537-8AF5-2DD078FFCFF8}" presName="arrowAndChildren" presStyleCnt="0"/>
      <dgm:spPr/>
    </dgm:pt>
    <dgm:pt modelId="{612E4881-40DB-4DE1-BD3D-0F531D544BE8}" type="pres">
      <dgm:prSet presAssocID="{1EDBF910-FCE0-4537-8AF5-2DD078FFCFF8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1A5853FD-1402-4604-8250-5C6C17DA4A68}" type="pres">
      <dgm:prSet presAssocID="{A55A6C27-105D-453A-8D56-F26EDFF0C19D}" presName="sp" presStyleCnt="0"/>
      <dgm:spPr/>
    </dgm:pt>
    <dgm:pt modelId="{32A2AFFC-52D3-4881-B4C1-72C7EE98C030}" type="pres">
      <dgm:prSet presAssocID="{B9193A80-0F5A-479B-810D-8DDE8873FE2F}" presName="arrowAndChildren" presStyleCnt="0"/>
      <dgm:spPr/>
    </dgm:pt>
    <dgm:pt modelId="{1ADF8612-FD89-4BD9-BA6A-84C171128C87}" type="pres">
      <dgm:prSet presAssocID="{B9193A80-0F5A-479B-810D-8DDE8873FE2F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14182DD-1F37-4C73-8D37-7F85DBF15E69}" type="pres">
      <dgm:prSet presAssocID="{E72F94C9-3776-4273-92BA-388E0F6D4766}" presName="sp" presStyleCnt="0"/>
      <dgm:spPr/>
    </dgm:pt>
    <dgm:pt modelId="{B16878AE-3670-4DCF-A594-3C2BF90DB84C}" type="pres">
      <dgm:prSet presAssocID="{C0411280-1442-4BD2-A7A9-A15004144546}" presName="arrowAndChildren" presStyleCnt="0"/>
      <dgm:spPr/>
    </dgm:pt>
    <dgm:pt modelId="{CC1E75C9-D2D5-48B1-9C7C-724A1C32BD67}" type="pres">
      <dgm:prSet presAssocID="{C0411280-1442-4BD2-A7A9-A15004144546}" presName="parentTextArrow" presStyleLbl="node1" presStyleIdx="3" presStyleCnt="4" custLinFactNeighborX="267" custLinFactNeighborY="-123"/>
      <dgm:spPr/>
      <dgm:t>
        <a:bodyPr/>
        <a:lstStyle/>
        <a:p>
          <a:endParaRPr lang="ru-RU"/>
        </a:p>
      </dgm:t>
    </dgm:pt>
  </dgm:ptLst>
  <dgm:cxnLst>
    <dgm:cxn modelId="{6BA6EF4E-98DE-4759-9BDA-DB7D17943002}" srcId="{A1085347-03F8-4B21-A22D-E40A96E13AA4}" destId="{C0411280-1442-4BD2-A7A9-A15004144546}" srcOrd="0" destOrd="0" parTransId="{84438988-8F99-4753-94F4-584457958F09}" sibTransId="{E72F94C9-3776-4273-92BA-388E0F6D4766}"/>
    <dgm:cxn modelId="{3D74E89C-8F7E-42EF-99EE-1AA82D60C87A}" srcId="{A1085347-03F8-4B21-A22D-E40A96E13AA4}" destId="{1EDBF910-FCE0-4537-8AF5-2DD078FFCFF8}" srcOrd="2" destOrd="0" parTransId="{7A40D4BD-83F3-4192-9742-6ADE5E2CFDAA}" sibTransId="{A52D9F2E-54E0-4E56-BC3C-0BFB8B88CDFB}"/>
    <dgm:cxn modelId="{718BF19A-F6D8-4D31-BDFE-34B827EC76F9}" srcId="{A1085347-03F8-4B21-A22D-E40A96E13AA4}" destId="{10553578-CE14-4C6B-BC1A-1CD81402BE0E}" srcOrd="3" destOrd="0" parTransId="{0E864E07-31FC-40F5-AEF6-B0CE70B69AD9}" sibTransId="{218EE63E-32B2-46AD-AF4A-EFB003E78914}"/>
    <dgm:cxn modelId="{AF76C3B1-0033-4586-A059-B3F2893525EC}" type="presOf" srcId="{B9193A80-0F5A-479B-810D-8DDE8873FE2F}" destId="{1ADF8612-FD89-4BD9-BA6A-84C171128C87}" srcOrd="0" destOrd="0" presId="urn:microsoft.com/office/officeart/2005/8/layout/process4"/>
    <dgm:cxn modelId="{A700B32A-B59C-4387-8CED-559AC1194ED8}" type="presOf" srcId="{1EDBF910-FCE0-4537-8AF5-2DD078FFCFF8}" destId="{612E4881-40DB-4DE1-BD3D-0F531D544BE8}" srcOrd="0" destOrd="0" presId="urn:microsoft.com/office/officeart/2005/8/layout/process4"/>
    <dgm:cxn modelId="{ACFA2993-577F-4E5E-AD86-66BC8DA47D2B}" srcId="{A1085347-03F8-4B21-A22D-E40A96E13AA4}" destId="{B9193A80-0F5A-479B-810D-8DDE8873FE2F}" srcOrd="1" destOrd="0" parTransId="{64047ED7-CE6C-46E6-8769-C65AB74F9D85}" sibTransId="{A55A6C27-105D-453A-8D56-F26EDFF0C19D}"/>
    <dgm:cxn modelId="{A6F46C80-04F1-43E9-843F-7A32671B507A}" type="presOf" srcId="{10553578-CE14-4C6B-BC1A-1CD81402BE0E}" destId="{52318757-E185-4387-B8A5-0A8EA791EB4A}" srcOrd="0" destOrd="0" presId="urn:microsoft.com/office/officeart/2005/8/layout/process4"/>
    <dgm:cxn modelId="{BDA4C729-29FF-4FE0-AECA-42B923271FB2}" type="presOf" srcId="{C0411280-1442-4BD2-A7A9-A15004144546}" destId="{CC1E75C9-D2D5-48B1-9C7C-724A1C32BD67}" srcOrd="0" destOrd="0" presId="urn:microsoft.com/office/officeart/2005/8/layout/process4"/>
    <dgm:cxn modelId="{40B86712-EE4F-4725-B8C0-813B27BA1CCA}" type="presOf" srcId="{A1085347-03F8-4B21-A22D-E40A96E13AA4}" destId="{24F4B09B-1CD3-44CC-BCF3-04987C91916C}" srcOrd="0" destOrd="0" presId="urn:microsoft.com/office/officeart/2005/8/layout/process4"/>
    <dgm:cxn modelId="{0DCD6551-DB32-47A3-A67F-910055599912}" type="presParOf" srcId="{24F4B09B-1CD3-44CC-BCF3-04987C91916C}" destId="{BBB4297A-94BA-40F1-85E2-7284F053B0F0}" srcOrd="0" destOrd="0" presId="urn:microsoft.com/office/officeart/2005/8/layout/process4"/>
    <dgm:cxn modelId="{7998FAA5-BE5E-4EFC-9B46-AD88DA09A3DB}" type="presParOf" srcId="{BBB4297A-94BA-40F1-85E2-7284F053B0F0}" destId="{52318757-E185-4387-B8A5-0A8EA791EB4A}" srcOrd="0" destOrd="0" presId="urn:microsoft.com/office/officeart/2005/8/layout/process4"/>
    <dgm:cxn modelId="{863016C8-390B-40CA-86E5-661BEBEF211F}" type="presParOf" srcId="{24F4B09B-1CD3-44CC-BCF3-04987C91916C}" destId="{C574926E-CEB6-4A43-B5A4-A862645B834A}" srcOrd="1" destOrd="0" presId="urn:microsoft.com/office/officeart/2005/8/layout/process4"/>
    <dgm:cxn modelId="{24335912-3E06-4E17-89BC-8D82943502F5}" type="presParOf" srcId="{24F4B09B-1CD3-44CC-BCF3-04987C91916C}" destId="{D5CA1733-2D3D-41AD-862A-61D6556F3C9B}" srcOrd="2" destOrd="0" presId="urn:microsoft.com/office/officeart/2005/8/layout/process4"/>
    <dgm:cxn modelId="{76779556-F91D-42F0-A6A9-49875BB96EA8}" type="presParOf" srcId="{D5CA1733-2D3D-41AD-862A-61D6556F3C9B}" destId="{612E4881-40DB-4DE1-BD3D-0F531D544BE8}" srcOrd="0" destOrd="0" presId="urn:microsoft.com/office/officeart/2005/8/layout/process4"/>
    <dgm:cxn modelId="{4B295A2B-BBB2-4EAA-AB03-BE402954C675}" type="presParOf" srcId="{24F4B09B-1CD3-44CC-BCF3-04987C91916C}" destId="{1A5853FD-1402-4604-8250-5C6C17DA4A68}" srcOrd="3" destOrd="0" presId="urn:microsoft.com/office/officeart/2005/8/layout/process4"/>
    <dgm:cxn modelId="{DC6B6068-FC2B-4ABC-B4C9-668A5486E6EE}" type="presParOf" srcId="{24F4B09B-1CD3-44CC-BCF3-04987C91916C}" destId="{32A2AFFC-52D3-4881-B4C1-72C7EE98C030}" srcOrd="4" destOrd="0" presId="urn:microsoft.com/office/officeart/2005/8/layout/process4"/>
    <dgm:cxn modelId="{9380F739-A464-43BD-8F31-05DBB31A9B82}" type="presParOf" srcId="{32A2AFFC-52D3-4881-B4C1-72C7EE98C030}" destId="{1ADF8612-FD89-4BD9-BA6A-84C171128C87}" srcOrd="0" destOrd="0" presId="urn:microsoft.com/office/officeart/2005/8/layout/process4"/>
    <dgm:cxn modelId="{B32E495A-0D6F-454C-B243-C2ED082B1153}" type="presParOf" srcId="{24F4B09B-1CD3-44CC-BCF3-04987C91916C}" destId="{014182DD-1F37-4C73-8D37-7F85DBF15E69}" srcOrd="5" destOrd="0" presId="urn:microsoft.com/office/officeart/2005/8/layout/process4"/>
    <dgm:cxn modelId="{2B2746F0-74AF-4370-8914-6C90220E5654}" type="presParOf" srcId="{24F4B09B-1CD3-44CC-BCF3-04987C91916C}" destId="{B16878AE-3670-4DCF-A594-3C2BF90DB84C}" srcOrd="6" destOrd="0" presId="urn:microsoft.com/office/officeart/2005/8/layout/process4"/>
    <dgm:cxn modelId="{D2352BD8-9B2D-4E4D-BAC7-E3ED725059FA}" type="presParOf" srcId="{B16878AE-3670-4DCF-A594-3C2BF90DB84C}" destId="{CC1E75C9-D2D5-48B1-9C7C-724A1C32BD6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9621F-2013-40E9-BF97-00661E39CA27}">
      <dsp:nvSpPr>
        <dsp:cNvPr id="0" name=""/>
        <dsp:cNvSpPr/>
      </dsp:nvSpPr>
      <dsp:spPr>
        <a:xfrm>
          <a:off x="0" y="1027307"/>
          <a:ext cx="3754654" cy="22527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Гражданин – поступающий</a:t>
          </a:r>
          <a:endParaRPr lang="ru-RU" sz="4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1027307"/>
        <a:ext cx="3754654" cy="2252792"/>
      </dsp:txXfrm>
    </dsp:sp>
    <dsp:sp modelId="{343C50D3-A285-4075-8848-7E9CA91400A4}">
      <dsp:nvSpPr>
        <dsp:cNvPr id="0" name=""/>
        <dsp:cNvSpPr/>
      </dsp:nvSpPr>
      <dsp:spPr>
        <a:xfrm>
          <a:off x="4131082" y="1049272"/>
          <a:ext cx="3754654" cy="225279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Гражданин – обучающийся</a:t>
          </a:r>
          <a:endParaRPr lang="ru-RU" sz="4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131082" y="1049272"/>
        <a:ext cx="3754654" cy="2252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2DA43-A5E6-4C37-89A1-02F539EE6751}">
      <dsp:nvSpPr>
        <dsp:cNvPr id="0" name=""/>
        <dsp:cNvSpPr/>
      </dsp:nvSpPr>
      <dsp:spPr>
        <a:xfrm>
          <a:off x="0" y="4575410"/>
          <a:ext cx="8568952" cy="7506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высшего образования – программы аспирантуры</a:t>
          </a:r>
        </a:p>
      </dsp:txBody>
      <dsp:txXfrm>
        <a:off x="0" y="4575410"/>
        <a:ext cx="8568952" cy="750634"/>
      </dsp:txXfrm>
    </dsp:sp>
    <dsp:sp modelId="{4E37CF69-C2B2-4E46-ADBF-8EC6CBA3BC44}">
      <dsp:nvSpPr>
        <dsp:cNvPr id="0" name=""/>
        <dsp:cNvSpPr/>
      </dsp:nvSpPr>
      <dsp:spPr>
        <a:xfrm rot="10800000">
          <a:off x="0" y="3432194"/>
          <a:ext cx="8568952" cy="115447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высшего образования – программы </a:t>
          </a:r>
          <a:r>
            <a:rPr lang="ru-RU" sz="1600" kern="1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ассистентуры-стажировки</a:t>
          </a:r>
          <a:endParaRPr lang="ru-RU" sz="1600" kern="1200" dirty="0">
            <a:solidFill>
              <a:schemeClr val="accent6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432194"/>
        <a:ext cx="8568952" cy="750143"/>
      </dsp:txXfrm>
    </dsp:sp>
    <dsp:sp modelId="{ADEB7E08-6155-4C08-898C-ED278EC14E0C}">
      <dsp:nvSpPr>
        <dsp:cNvPr id="0" name=""/>
        <dsp:cNvSpPr/>
      </dsp:nvSpPr>
      <dsp:spPr>
        <a:xfrm rot="10800000">
          <a:off x="0" y="2304252"/>
          <a:ext cx="8568952" cy="115447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высшего образования – программы </a:t>
          </a:r>
          <a:r>
            <a:rPr lang="ru-RU" sz="1600" kern="1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магистратуры</a:t>
          </a:r>
          <a:endParaRPr lang="ru-RU" sz="1600" kern="1200" dirty="0">
            <a:solidFill>
              <a:schemeClr val="accent6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304252"/>
        <a:ext cx="8568952" cy="750143"/>
      </dsp:txXfrm>
    </dsp:sp>
    <dsp:sp modelId="{3145E500-E5C7-4374-AB1F-EAF81590DD56}">
      <dsp:nvSpPr>
        <dsp:cNvPr id="0" name=""/>
        <dsp:cNvSpPr/>
      </dsp:nvSpPr>
      <dsp:spPr>
        <a:xfrm rot="10800000">
          <a:off x="0" y="1145763"/>
          <a:ext cx="8568952" cy="115447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высшего образования – программы </a:t>
          </a:r>
          <a:r>
            <a:rPr lang="ru-RU" sz="1600" kern="1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бакалавриата и специалитета</a:t>
          </a:r>
          <a:endParaRPr lang="ru-RU" sz="1600" kern="1200" dirty="0">
            <a:solidFill>
              <a:schemeClr val="accent6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145763"/>
        <a:ext cx="8568952" cy="750143"/>
      </dsp:txXfrm>
    </dsp:sp>
    <dsp:sp modelId="{7B26FFCE-04A7-4B95-B8D4-B46CCC315DF8}">
      <dsp:nvSpPr>
        <dsp:cNvPr id="0" name=""/>
        <dsp:cNvSpPr/>
      </dsp:nvSpPr>
      <dsp:spPr>
        <a:xfrm rot="10800000">
          <a:off x="0" y="2547"/>
          <a:ext cx="8568952" cy="115447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программы среднего профессионального </a:t>
          </a:r>
          <a:r>
            <a:rPr lang="ru-RU" sz="1600" kern="1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образования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(без выделения квоты приема на целевое обучение)</a:t>
          </a:r>
          <a:endParaRPr lang="ru-RU" sz="1600" i="1" kern="1200" dirty="0">
            <a:solidFill>
              <a:schemeClr val="accent6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547"/>
        <a:ext cx="8568952" cy="750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A5820-65BD-4989-B1FE-9D105395BDA4}">
      <dsp:nvSpPr>
        <dsp:cNvPr id="0" name=""/>
        <dsp:cNvSpPr/>
      </dsp:nvSpPr>
      <dsp:spPr>
        <a:xfrm>
          <a:off x="0" y="0"/>
          <a:ext cx="7038782" cy="15985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Правительство РФ устанавливает квоту приема на целевое обучение</a:t>
          </a:r>
        </a:p>
      </dsp:txBody>
      <dsp:txXfrm>
        <a:off x="46821" y="46821"/>
        <a:ext cx="5313791" cy="1504935"/>
      </dsp:txXfrm>
    </dsp:sp>
    <dsp:sp modelId="{69FEAACE-5708-438B-B02A-94A2DE84A537}">
      <dsp:nvSpPr>
        <dsp:cNvPr id="0" name=""/>
        <dsp:cNvSpPr/>
      </dsp:nvSpPr>
      <dsp:spPr>
        <a:xfrm>
          <a:off x="621068" y="1865007"/>
          <a:ext cx="7038782" cy="15985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Учредитель вправе </a:t>
          </a: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установить количество мест для приема на целевое обучение (детализировать квоту)</a:t>
          </a:r>
        </a:p>
      </dsp:txBody>
      <dsp:txXfrm>
        <a:off x="667889" y="1911828"/>
        <a:ext cx="5284995" cy="1504935"/>
      </dsp:txXfrm>
    </dsp:sp>
    <dsp:sp modelId="{64AE1653-3DAC-4265-A8F1-F6EDB4CC3F3A}">
      <dsp:nvSpPr>
        <dsp:cNvPr id="0" name=""/>
        <dsp:cNvSpPr/>
      </dsp:nvSpPr>
      <dsp:spPr>
        <a:xfrm>
          <a:off x="1242137" y="3730014"/>
          <a:ext cx="7038782" cy="15985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Академия </a:t>
          </a: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позднее 1 июня </a:t>
          </a: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2022 </a:t>
          </a: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г. выделяет количество мест для приема на целевое обучение по конкретным специальностям и направлениям подготовки</a:t>
          </a:r>
        </a:p>
      </dsp:txBody>
      <dsp:txXfrm>
        <a:off x="1288958" y="3776835"/>
        <a:ext cx="5284995" cy="1504935"/>
      </dsp:txXfrm>
    </dsp:sp>
    <dsp:sp modelId="{8D3FD49B-1D6E-4A35-B402-DF2CA8B3AD06}">
      <dsp:nvSpPr>
        <dsp:cNvPr id="0" name=""/>
        <dsp:cNvSpPr/>
      </dsp:nvSpPr>
      <dsp:spPr>
        <a:xfrm>
          <a:off x="5999706" y="121225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33498" y="1212254"/>
        <a:ext cx="571491" cy="781904"/>
      </dsp:txXfrm>
    </dsp:sp>
    <dsp:sp modelId="{092F000E-41DC-42EB-A21E-4F89326A07BA}">
      <dsp:nvSpPr>
        <dsp:cNvPr id="0" name=""/>
        <dsp:cNvSpPr/>
      </dsp:nvSpPr>
      <dsp:spPr>
        <a:xfrm>
          <a:off x="6620775" y="306660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54567" y="3066604"/>
        <a:ext cx="571491" cy="781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18757-E185-4387-B8A5-0A8EA791EB4A}">
      <dsp:nvSpPr>
        <dsp:cNvPr id="0" name=""/>
        <dsp:cNvSpPr/>
      </dsp:nvSpPr>
      <dsp:spPr>
        <a:xfrm>
          <a:off x="0" y="3839040"/>
          <a:ext cx="8517632" cy="8398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Прием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осуществляется </a:t>
          </a: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 конкурсной основе в интересах всех заказчиков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839040"/>
        <a:ext cx="8517632" cy="839888"/>
      </dsp:txXfrm>
    </dsp:sp>
    <dsp:sp modelId="{612E4881-40DB-4DE1-BD3D-0F531D544BE8}">
      <dsp:nvSpPr>
        <dsp:cNvPr id="0" name=""/>
        <dsp:cNvSpPr/>
      </dsp:nvSpPr>
      <dsp:spPr>
        <a:xfrm rot="10800000">
          <a:off x="0" y="2559890"/>
          <a:ext cx="8517632" cy="129174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Академия </a:t>
          </a: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проверяет договор на соответствие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постановлению Правительства </a:t>
          </a: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РФ от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13.10.2020 №1681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559890"/>
        <a:ext cx="8517632" cy="839339"/>
      </dsp:txXfrm>
    </dsp:sp>
    <dsp:sp modelId="{1ADF8612-FD89-4BD9-BA6A-84C171128C87}">
      <dsp:nvSpPr>
        <dsp:cNvPr id="0" name=""/>
        <dsp:cNvSpPr/>
      </dsp:nvSpPr>
      <dsp:spPr>
        <a:xfrm rot="10800000">
          <a:off x="0" y="1280740"/>
          <a:ext cx="8517632" cy="129174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Абитуриент предоставляет договор о целевом обучении в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Академию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момент подачи заявления о приеме на обучение) </a:t>
          </a:r>
          <a:endParaRPr lang="ru-RU" sz="18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280740"/>
        <a:ext cx="8517632" cy="839339"/>
      </dsp:txXfrm>
    </dsp:sp>
    <dsp:sp modelId="{CC1E75C9-D2D5-48B1-9C7C-724A1C32BD67}">
      <dsp:nvSpPr>
        <dsp:cNvPr id="0" name=""/>
        <dsp:cNvSpPr/>
      </dsp:nvSpPr>
      <dsp:spPr>
        <a:xfrm rot="10800000">
          <a:off x="0" y="2"/>
          <a:ext cx="8517632" cy="1291748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Гражданин и Заказчик заключают договор о целевом обучении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</a:t>
          </a: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подачи заявления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приеме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"/>
        <a:ext cx="8517632" cy="839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A184-1787-44EC-B433-E71B39B415A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B9C1-8FE0-4A5E-A6AA-91EB69E6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32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16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75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A184-1787-44EC-B433-E71B39B415A6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B9C1-8FE0-4A5E-A6AA-91EB69E6F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2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39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42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08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9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51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2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4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riem@gnesin-academy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1266324"/>
            <a:ext cx="7056784" cy="3530828"/>
          </a:xfrm>
        </p:spPr>
        <p:txBody>
          <a:bodyPr>
            <a:normAutofit/>
          </a:bodyPr>
          <a:lstStyle/>
          <a:p>
            <a:r>
              <a:rPr lang="ru-RU" sz="3000" b="1" i="1" dirty="0"/>
              <a:t>ФГБОУ ВО «Российская академия музыки имени Гнесиных»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000" b="1" i="1" dirty="0" smtClean="0"/>
              <a:t>Целевое обучение в </a:t>
            </a:r>
            <a:r>
              <a:rPr lang="ru-RU" sz="3000" b="1" i="1" smtClean="0"/>
              <a:t>2022 году</a:t>
            </a:r>
            <a:r>
              <a:rPr lang="ru-RU" sz="3000" b="1" i="1" dirty="0"/>
              <a:t/>
            </a:r>
            <a:br>
              <a:rPr lang="ru-RU" sz="3000" b="1" i="1" dirty="0"/>
            </a:br>
            <a:endParaRPr lang="ru-RU" sz="3000" b="1" i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88640"/>
            <a:ext cx="2348880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202630"/>
            <a:ext cx="8568952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 за неисполнение обязательств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2736"/>
            <a:ext cx="9144575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29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на целевое обучение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48692"/>
              </p:ext>
            </p:extLst>
          </p:nvPr>
        </p:nvGraphicFramePr>
        <p:xfrm>
          <a:off x="395536" y="1412776"/>
          <a:ext cx="851763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088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202630"/>
            <a:ext cx="864096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возможность продолжить обучение в рамках целевой квоты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52736"/>
            <a:ext cx="9001000" cy="52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764704"/>
            <a:ext cx="7886700" cy="6340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79639"/>
          </a:xfrm>
        </p:spPr>
        <p:txBody>
          <a:bodyPr>
            <a:normAutofit/>
          </a:bodyPr>
          <a:lstStyle/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целевое обучение просим обращаться в приемную комиссию: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+7 495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690-69-63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priem@gnesin-academy.ru</a:t>
            </a:r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endParaRPr lang="ru-RU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комиссия может предоставить образец договора о целевом обучении в формате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202630"/>
            <a:ext cx="8136904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нормативные правовые акты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3"/>
            <a:ext cx="8568952" cy="41044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13.10.2020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№1681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целевом обучении по образовательным программам среднего профессионального и высшего образования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(включающее типовую форму договора о целевом обучении)</a:t>
            </a:r>
          </a:p>
          <a:p>
            <a:pPr marL="0" indent="0" algn="ctr">
              <a:buNone/>
            </a:pP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23.11.2021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№3303-р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установлении на 2022 год квоты приема на целевое обучение по образовательным программам высшего образования за счет бюджетных ассигнований федерального бюджета»</a:t>
            </a:r>
          </a:p>
          <a:p>
            <a:pPr marL="0" indent="0" algn="ctr">
              <a:buNone/>
            </a:pPr>
            <a:endParaRPr lang="ru-RU" sz="25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1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2630"/>
            <a:ext cx="8424937" cy="178621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заключать договор о целевом обучении?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6469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39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202630"/>
            <a:ext cx="8784976" cy="6340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или платно?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46" y="1052736"/>
            <a:ext cx="8932310" cy="495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202630"/>
            <a:ext cx="8568951" cy="63408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каких уровнях образования реализуется целевое обучение?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440566"/>
              </p:ext>
            </p:extLst>
          </p:nvPr>
        </p:nvGraphicFramePr>
        <p:xfrm>
          <a:off x="323528" y="980728"/>
          <a:ext cx="85689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9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202630"/>
            <a:ext cx="8784976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быть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сторонами договора о целевом обучении?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728"/>
            <a:ext cx="9142884" cy="565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202630"/>
            <a:ext cx="8784976" cy="185821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аказчиком целевого обучения по образовательным программам высшего образования за счет бюджетных ассигнований могут быть: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2060848"/>
            <a:ext cx="8928992" cy="43204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71.1 Федерального закона от 29.12.2012 № 273-ФЗ «Об образовании в Российской Федерации»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федеральными государственными органами, органами государственной власти субъектов Российской Федерации, органами местного самоуправления;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государственными и муниципальными учреждениями, унитарными предприятиями;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государственными корпорациями;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государственными компаниями;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организациями, включенными в сводный реестр организаций оборонно-промышленного комплекса, формируемый в соответствии с частью 2 статьи 21 Федерального закона от 31 декабря 2014 года N 488-ФЗ "О промышленной политике в Российской Федерации";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хозяйственными обществами, в уставном капитале которых присутствует доля Российской Федерации, субъекта Российской Федерации или муниципального образования;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акционерными обществами, акции которых находятся в собственности или в доверительном управлении государственной корпорации;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дочерними хозяйственными обществами организаций, указанных в пунктах 4, 6 и 7 настоящей части;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организациями, которые созданы государственными корпорациями или переданы государственным корпорациям в соответствии с положениями федеральных законов об указанных корпорациях.</a:t>
            </a:r>
          </a:p>
        </p:txBody>
      </p:sp>
    </p:spTree>
    <p:extLst>
      <p:ext uri="{BB962C8B-B14F-4D97-AF65-F5344CB8AC3E}">
        <p14:creationId xmlns:p14="http://schemas.microsoft.com/office/powerpoint/2010/main" val="26487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Квоты по целевому обучению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547857"/>
              </p:ext>
            </p:extLst>
          </p:nvPr>
        </p:nvGraphicFramePr>
        <p:xfrm>
          <a:off x="539552" y="1196752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46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202630"/>
            <a:ext cx="8640960" cy="85010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условия договора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целевом обучении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992550"/>
              </p:ext>
            </p:extLst>
          </p:nvPr>
        </p:nvGraphicFramePr>
        <p:xfrm>
          <a:off x="323528" y="1196750"/>
          <a:ext cx="8568952" cy="532859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7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4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2149">
                <a:tc rowSpan="2"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Обязательства заказчика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организации предоставления и (или) предоставлению гражданину в период обучения мер поддержки </a:t>
                      </a:r>
                      <a:endParaRPr lang="ru-RU" sz="18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i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i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определяются сторонами самостоятельно)</a:t>
                      </a:r>
                      <a:endParaRPr lang="ru-RU" sz="1800" b="0" i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1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трудоустройству гражданина, не позднее срока, установленного договором в соответствии с полученной квалификацией</a:t>
                      </a:r>
                      <a:endParaRPr lang="ru-RU" sz="18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2149">
                <a:tc rowSpan="2"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Обязательства гражданина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освоению образовательной программы, указанной в договоре </a:t>
                      </a:r>
                      <a:r>
                        <a:rPr lang="ru-RU" sz="1800" i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возможностью изменения образовательной программы и (или) формы обучения по согласованию с заказчиком)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21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осуществлению в течение </a:t>
                      </a: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3 лет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трудовой деятельности в соответствии с полученной квалификацией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4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</TotalTime>
  <Words>578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 3</vt:lpstr>
      <vt:lpstr>Тема Office</vt:lpstr>
      <vt:lpstr>ФГБОУ ВО «Российская академия музыки имени Гнесиных»  Целевое обучение в 2022 году </vt:lpstr>
      <vt:lpstr>Федеральные нормативные правовые акты</vt:lpstr>
      <vt:lpstr>Кто может заключать договор о целевом обучении?</vt:lpstr>
      <vt:lpstr>Бюджет или платно?</vt:lpstr>
      <vt:lpstr>На каких уровнях образования реализуется целевое обучение?</vt:lpstr>
      <vt:lpstr>Кто может быть сторонами договора о целевом обучении?</vt:lpstr>
      <vt:lpstr>Заказчиком целевого обучения по образовательным программам высшего образования за счет бюджетных ассигнований могут быть:</vt:lpstr>
      <vt:lpstr>Квоты по целевому обучению</vt:lpstr>
      <vt:lpstr>Существенные условия договора о целевом обучении</vt:lpstr>
      <vt:lpstr>Санкции за неисполнение обязательств</vt:lpstr>
      <vt:lpstr>Прием на целевое обучение</vt:lpstr>
      <vt:lpstr>Есть возможность продолжить обучение в рамках целевой квоты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ДЕЯТЕЛЬНОСТИ БАШКИРСКОГО ГОСУДАРСТВЕННОГО УНИВЕРСИТЕТА  ЗА 2018/2019 УЧЕБНЫЙ ГОД И ОСНОВНЫЕ ЗАДАЧИ НА 2019/2020 УЧЕБНЫЙ ГОД</dc:title>
  <dc:creator>SH</dc:creator>
  <cp:lastModifiedBy>Сенатырева Диана Эдуардовна</cp:lastModifiedBy>
  <cp:revision>495</cp:revision>
  <dcterms:created xsi:type="dcterms:W3CDTF">2019-09-24T03:13:19Z</dcterms:created>
  <dcterms:modified xsi:type="dcterms:W3CDTF">2022-01-17T07:21:16Z</dcterms:modified>
</cp:coreProperties>
</file>